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31" r:id="rId3"/>
    <p:sldId id="261" r:id="rId4"/>
    <p:sldId id="263" r:id="rId5"/>
    <p:sldId id="257" r:id="rId6"/>
    <p:sldId id="260" r:id="rId7"/>
    <p:sldId id="264" r:id="rId8"/>
    <p:sldId id="265" r:id="rId9"/>
    <p:sldId id="262" r:id="rId10"/>
    <p:sldId id="266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1" r:id="rId22"/>
    <p:sldId id="295" r:id="rId23"/>
    <p:sldId id="292" r:id="rId24"/>
    <p:sldId id="293" r:id="rId25"/>
    <p:sldId id="294" r:id="rId26"/>
    <p:sldId id="296" r:id="rId27"/>
    <p:sldId id="321" r:id="rId28"/>
    <p:sldId id="322" r:id="rId29"/>
    <p:sldId id="324" r:id="rId30"/>
    <p:sldId id="326" r:id="rId31"/>
    <p:sldId id="325" r:id="rId32"/>
    <p:sldId id="327" r:id="rId33"/>
    <p:sldId id="330" r:id="rId34"/>
    <p:sldId id="298" r:id="rId35"/>
    <p:sldId id="310" r:id="rId36"/>
    <p:sldId id="309" r:id="rId37"/>
    <p:sldId id="308" r:id="rId38"/>
    <p:sldId id="299" r:id="rId39"/>
    <p:sldId id="297" r:id="rId40"/>
    <p:sldId id="302" r:id="rId41"/>
    <p:sldId id="303" r:id="rId42"/>
    <p:sldId id="305" r:id="rId43"/>
    <p:sldId id="304" r:id="rId44"/>
    <p:sldId id="311" r:id="rId45"/>
    <p:sldId id="313" r:id="rId46"/>
    <p:sldId id="312" r:id="rId47"/>
    <p:sldId id="315" r:id="rId48"/>
    <p:sldId id="314" r:id="rId49"/>
    <p:sldId id="316" r:id="rId50"/>
    <p:sldId id="317" r:id="rId51"/>
    <p:sldId id="320" r:id="rId52"/>
    <p:sldId id="319" r:id="rId53"/>
    <p:sldId id="329" r:id="rId54"/>
    <p:sldId id="318" r:id="rId55"/>
    <p:sldId id="32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49FF"/>
    <a:srgbClr val="4D1E70"/>
    <a:srgbClr val="3EBEAD"/>
    <a:srgbClr val="DBABF0"/>
    <a:srgbClr val="F597A7"/>
    <a:srgbClr val="1459FF"/>
    <a:srgbClr val="9372A2"/>
    <a:srgbClr val="B089C2"/>
    <a:srgbClr val="B44660"/>
    <a:srgbClr val="32A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9"/>
    <p:restoredTop sz="94741"/>
  </p:normalViewPr>
  <p:slideViewPr>
    <p:cSldViewPr snapToGrid="0" snapToObjects="1">
      <p:cViewPr varScale="1">
        <p:scale>
          <a:sx n="111" d="100"/>
          <a:sy n="111" d="100"/>
        </p:scale>
        <p:origin x="232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A8BEE-794F-0442-A9CE-AF12331C6C73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A1D48-E582-2A48-9B56-336D6FABA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00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8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6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46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1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8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87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70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6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2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4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5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40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33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8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2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3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83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23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78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32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34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09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77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3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24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917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49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6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45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26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9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50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9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11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763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7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64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97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3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80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9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14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3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950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9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2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A1D48-E582-2A48-9B56-336D6FABA56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394D-4805-414C-BF6C-0B41ED2DFC16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alpha val="50000"/>
                  </a:schemeClr>
                </a:solidFill>
                <a:latin typeface="Lato Light" charset="0"/>
              </a:defRPr>
            </a:lvl1pPr>
          </a:lstStyle>
          <a:p>
            <a:fld id="{420DB9A7-16B7-0E4E-B79C-6B67571CD3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2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629C-5168-3649-B3CC-8A97A9FCECA0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2461C-5586-694C-9ABA-640EDDE6AD7C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82577-02ED-0F4B-95B4-042FD4BBCB47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8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92C2-CF3E-F24F-95CD-B1D8D210B733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F19A-C23B-6545-8846-050CAC064BC2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ED7C-0104-7B45-A86E-EFA913D8CAED}" type="datetime1">
              <a:rPr lang="en-US" smtClean="0"/>
              <a:t>7/5/16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7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909E-5F87-504B-80C5-4C5EE420F49B}" type="datetime1">
              <a:rPr lang="en-US" smtClean="0"/>
              <a:t>7/5/16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E7747-21F1-434C-B862-F1BC397AEA43}" type="datetime1">
              <a:rPr lang="en-US" smtClean="0"/>
              <a:t>7/5/16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4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5797-F659-1C44-A120-949B2630B4D4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1667-BD7F-C24B-9981-0660C8FB6026}" type="datetime1">
              <a:rPr lang="en-US" smtClean="0"/>
              <a:t>7/5/16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E9A9F-DC6C-2B40-B970-EF1B42741DAE}" type="datetime1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drewfustin@gmail.com | 6.5.2016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B9A7-16B7-0E4E-B79C-6B67571CD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round.com/review/doing-data-science-right-your-most-common-questions-answered/" TargetMode="External"/><Relationship Id="rId4" Type="http://schemas.openxmlformats.org/officeDocument/2006/relationships/hyperlink" Target="http://www.anderson.ucla.edu/faculty/art.geoffrion/home/docs/Gudmdlg2.htm" TargetMode="External"/><Relationship Id="rId5" Type="http://schemas.openxmlformats.org/officeDocument/2006/relationships/hyperlink" Target="https://medium.com/mit-media-lab/highly-effective-data-science-teams-e90bb13bb709" TargetMode="External"/><Relationship Id="rId6" Type="http://schemas.openxmlformats.org/officeDocument/2006/relationships/hyperlink" Target="https://github.com/wrobstory/DataEngArchSimple/blob/master/2016_03_29_SimpleDataArch_with_notes.pdf" TargetMode="External"/><Relationship Id="rId7" Type="http://schemas.openxmlformats.org/officeDocument/2006/relationships/hyperlink" Target="https://www.youtube.com/watch?v=CqQyrkEvh_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DA4AFF"/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4000" dirty="0" smtClean="0">
                <a:solidFill>
                  <a:srgbClr val="D1A6FF"/>
                </a:solidFill>
                <a:latin typeface="Lato Thin" charset="0"/>
                <a:ea typeface="Lato Thin" charset="0"/>
                <a:cs typeface="Lato Thin" charset="0"/>
              </a:rPr>
              <a:t>with</a:t>
            </a:r>
            <a:endParaRPr lang="en-US" sz="6000" dirty="0">
              <a:solidFill>
                <a:srgbClr val="D1A6FF"/>
              </a:solidFill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sz="6000" b="1" dirty="0" smtClean="0">
                <a:solidFill>
                  <a:schemeClr val="bg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SMALL TEAMS</a:t>
            </a:r>
            <a:endParaRPr lang="en-US" sz="3000" b="1" dirty="0" smtClean="0">
              <a:solidFill>
                <a:schemeClr val="bg2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endParaRPr lang="en-US" sz="3000" dirty="0" smtClean="0">
              <a:solidFill>
                <a:schemeClr val="bg2"/>
              </a:solidFill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Drew Fustin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366681" y="4297799"/>
            <a:ext cx="4359683" cy="1665564"/>
            <a:chOff x="-1485858" y="4297799"/>
            <a:chExt cx="4359683" cy="16655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843" y="4837909"/>
              <a:ext cx="1378216" cy="86508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0077" y="4297799"/>
              <a:ext cx="22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D1A6FF"/>
                  </a:solidFill>
                  <a:latin typeface="Lato Thin" charset="0"/>
                  <a:ea typeface="Lato Thin" charset="0"/>
                  <a:cs typeface="Lato Thin" charset="0"/>
                </a:rPr>
                <a:t>Lead Data </a:t>
              </a:r>
              <a:r>
                <a:rPr lang="en-US" dirty="0" smtClean="0">
                  <a:solidFill>
                    <a:srgbClr val="D1A6FF"/>
                  </a:solidFill>
                  <a:latin typeface="Lato Thin" charset="0"/>
                  <a:ea typeface="Lato Thin" charset="0"/>
                  <a:cs typeface="Lato Thin" charset="0"/>
                </a:rPr>
                <a:t>Scientist</a:t>
              </a:r>
              <a:endParaRPr lang="en-US" dirty="0">
                <a:solidFill>
                  <a:srgbClr val="D1A6FF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485858" y="4297799"/>
              <a:ext cx="2233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D1A6FF"/>
                  </a:solidFill>
                  <a:latin typeface="Lato Thin" charset="0"/>
                  <a:ea typeface="Lato Thin" charset="0"/>
                  <a:cs typeface="Lato Thin" charset="0"/>
                </a:rPr>
                <a:t>PhD, Physics</a:t>
              </a:r>
              <a:endParaRPr lang="en-US" dirty="0">
                <a:solidFill>
                  <a:srgbClr val="D1A6FF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303" y="4765649"/>
              <a:ext cx="988637" cy="1197714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5474" y="2338431"/>
            <a:ext cx="50144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NOT ALL</a:t>
            </a:r>
          </a:p>
          <a:p>
            <a:pPr algn="r"/>
            <a:r>
              <a:rPr lang="en-US" sz="44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VENN DIAGRAMS ARE USELESS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04" y="2338431"/>
            <a:ext cx="5798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SMALL TEAM?</a:t>
            </a:r>
            <a:r>
              <a:rPr lang="en-US" sz="44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pPr algn="r"/>
            <a:r>
              <a:rPr lang="en-US" sz="4400" b="1" dirty="0" smtClean="0">
                <a:solidFill>
                  <a:schemeClr val="accent5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YOU CAN’T JUST BE A DATA SCIENTIST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You must be your own Product Manager and User Experience Researcher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949931" y="2222960"/>
            <a:ext cx="1579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endParaRPr lang="en-US" sz="3000" b="1" dirty="0">
              <a:solidFill>
                <a:prstClr val="white">
                  <a:lumMod val="85000"/>
                </a:prst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04" y="2338431"/>
            <a:ext cx="5798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SMALL TEAM? </a:t>
            </a:r>
          </a:p>
          <a:p>
            <a:pPr algn="r"/>
            <a:r>
              <a:rPr lang="en-US" sz="4400" b="1" dirty="0" smtClean="0">
                <a:solidFill>
                  <a:srgbClr val="4472C4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YOU CAN’T JUST BE A DATA SCIENTIST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You must be your own Product Manager and User Experience Researcher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200" y="5235363"/>
            <a:ext cx="590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597A7"/>
                </a:solidFill>
                <a:latin typeface="Lato" charset="0"/>
                <a:ea typeface="Lato" charset="0"/>
                <a:cs typeface="Lato" charset="0"/>
              </a:rPr>
              <a:t>Sorry, but it’s probably wise to spend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~20% </a:t>
            </a:r>
            <a:r>
              <a:rPr lang="en-US" dirty="0" smtClean="0">
                <a:solidFill>
                  <a:srgbClr val="F597A7"/>
                </a:solidFill>
                <a:latin typeface="Lato" charset="0"/>
                <a:ea typeface="Lato" charset="0"/>
                <a:cs typeface="Lato" charset="0"/>
              </a:rPr>
              <a:t>of your time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OVER-COMMUNICATING</a:t>
            </a:r>
            <a:r>
              <a:rPr lang="en-US" dirty="0" smtClean="0">
                <a:solidFill>
                  <a:srgbClr val="F597A7"/>
                </a:solidFill>
                <a:latin typeface="Lato" charset="0"/>
                <a:ea typeface="Lato" charset="0"/>
                <a:cs typeface="Lato" charset="0"/>
              </a:rPr>
              <a:t> with stakeholders </a:t>
            </a:r>
          </a:p>
          <a:p>
            <a:pPr algn="r"/>
            <a:r>
              <a:rPr lang="en-US" dirty="0" smtClean="0">
                <a:solidFill>
                  <a:srgbClr val="F597A7"/>
                </a:solidFill>
                <a:latin typeface="Lato" charset="0"/>
                <a:ea typeface="Lato" charset="0"/>
                <a:cs typeface="Lato" charset="0"/>
              </a:rPr>
              <a:t>and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Lato" charset="0"/>
                <a:ea typeface="Lato" charset="0"/>
                <a:cs typeface="Lato" charset="0"/>
              </a:rPr>
              <a:t>UNDERSTANDING</a:t>
            </a:r>
            <a:r>
              <a:rPr lang="en-US" dirty="0" smtClean="0">
                <a:solidFill>
                  <a:srgbClr val="F597A7"/>
                </a:solidFill>
                <a:latin typeface="Lato" charset="0"/>
                <a:ea typeface="Lato" charset="0"/>
                <a:cs typeface="Lato" charset="0"/>
              </a:rPr>
              <a:t> their needs</a:t>
            </a:r>
            <a:endParaRPr lang="en-US" dirty="0">
              <a:solidFill>
                <a:srgbClr val="F597A7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49931" y="2222960"/>
            <a:ext cx="1579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endParaRPr lang="en-US" sz="3000" b="1" dirty="0">
              <a:solidFill>
                <a:prstClr val="white">
                  <a:lumMod val="85000"/>
                </a:prst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72" y="1866364"/>
            <a:ext cx="3217603" cy="41788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5975" y="1866364"/>
            <a:ext cx="72513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FROM </a:t>
            </a:r>
            <a:r>
              <a:rPr lang="en-US" sz="44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ACADEMIA?</a:t>
            </a:r>
          </a:p>
          <a:p>
            <a:pPr algn="r"/>
            <a:r>
              <a:rPr lang="en-US" sz="4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Learn to speak </a:t>
            </a:r>
          </a:p>
          <a:p>
            <a:pPr algn="r"/>
            <a:r>
              <a:rPr lang="en-US" sz="4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strategy and business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33304" y="4054677"/>
            <a:ext cx="62440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GROSS MARGIN, KPIs, LTV, CAC, ATTRIBUTION, ROI, RETENTION, ATTRITION,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MONTHS-TO-PAYBACK, 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blah blah blah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</a:t>
            </a:r>
            <a:r>
              <a:rPr lang="en-US" sz="8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</a:t>
            </a:r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 + UX</a:t>
            </a:r>
          </a:p>
          <a:p>
            <a:pPr lvl="0" algn="r"/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RESERVE THE RIGHT </a:t>
            </a:r>
          </a:p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OF PROBLEM FORMULATION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u="none" strike="noStrike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  <a:p>
            <a:pPr algn="r"/>
            <a:r>
              <a:rPr lang="en-US" sz="2000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rgbClr val="5B9BD5">
                  <a:lumMod val="40000"/>
                  <a:lumOff val="60000"/>
                </a:srgb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DEVELOP A CLEAR CHARTER</a:t>
            </a:r>
          </a:p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AND PROJECT PLAN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  <a:p>
            <a:pPr algn="r"/>
            <a:r>
              <a:rPr lang="en-US" sz="2000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rgbClr val="5B9BD5">
                  <a:lumMod val="40000"/>
                  <a:lumOff val="60000"/>
                </a:srgb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FIND A HIGH-LEVEL CHAMPION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  <a:p>
            <a:pPr algn="r"/>
            <a:r>
              <a:rPr lang="en-US" sz="2000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rgbClr val="5B9BD5">
                  <a:lumMod val="40000"/>
                  <a:lumOff val="60000"/>
                </a:srgb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ESTABLISH PERSONAL CREDIBILITY</a:t>
            </a:r>
          </a:p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AND PRODUCE RESULTS EARLY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  <a:p>
            <a:pPr algn="r"/>
            <a:r>
              <a:rPr lang="en-US" sz="2000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rgbClr val="5B9BD5">
                  <a:lumMod val="40000"/>
                  <a:lumOff val="60000"/>
                </a:srgb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INVOLVE THE STAKEHOLDER</a:t>
            </a:r>
          </a:p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AND FUTURE USERS AT ALL STAGES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A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PM + UX</a:t>
            </a:r>
          </a:p>
          <a:p>
            <a:pPr algn="r"/>
            <a:r>
              <a:rPr lang="en-US" sz="2000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</a:t>
            </a:r>
            <a:r>
              <a:rPr lang="en-US" sz="2000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Geoffrion, UCLA Anderson School of Management</a:t>
            </a:r>
            <a:endParaRPr lang="en-US" sz="2000" dirty="0">
              <a:solidFill>
                <a:srgbClr val="5B9BD5">
                  <a:lumMod val="40000"/>
                  <a:lumOff val="60000"/>
                </a:srgbClr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2258250"/>
            <a:ext cx="10276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COMMUNICATE OFTEN AND WELL</a:t>
            </a:r>
            <a:endParaRPr lang="en-US" sz="4400" dirty="0" smtClean="0">
              <a:solidFill>
                <a:srgbClr val="FFC000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Maxims for Modelers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Arthur Geoffrion </a:t>
            </a:r>
          </a:p>
          <a:p>
            <a:r>
              <a:rPr lang="en-US" dirty="0" smtClean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://www.anderson.ucla.edu/faculty/</a:t>
            </a:r>
            <a:r>
              <a:rPr lang="en-US" dirty="0" err="1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art.geoffrion</a:t>
            </a:r>
            <a:r>
              <a:rPr lang="en-US" dirty="0">
                <a:solidFill>
                  <a:srgbClr val="5B9BD5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/home/docs/Gudmdlg2.htm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7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9" y="2596484"/>
            <a:ext cx="5586412" cy="31922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542925"/>
            <a:ext cx="116871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DA4AFF"/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4000" dirty="0" smtClean="0">
                <a:solidFill>
                  <a:srgbClr val="D1A6FF"/>
                </a:solidFill>
                <a:latin typeface="Lato Thin" charset="0"/>
                <a:ea typeface="Lato Thin" charset="0"/>
                <a:cs typeface="Lato Thin" charset="0"/>
              </a:rPr>
              <a:t>with</a:t>
            </a:r>
            <a:endParaRPr lang="en-US" sz="6000" dirty="0">
              <a:solidFill>
                <a:srgbClr val="D1A6FF"/>
              </a:solidFill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sz="6000" b="1" dirty="0" smtClean="0">
                <a:solidFill>
                  <a:schemeClr val="bg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SMALL TEAMS</a:t>
            </a:r>
            <a:endParaRPr lang="en-US" sz="3000" b="1" dirty="0" smtClean="0">
              <a:solidFill>
                <a:schemeClr val="bg2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endParaRPr lang="en-US" sz="28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35486" y="3553003"/>
            <a:ext cx="5351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Or: Lots of Advice I Need to Hear and Apply Myself</a:t>
            </a:r>
            <a:endParaRPr lang="en-US" sz="30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72C4">
                    <a:lumMod val="5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OU</a:t>
            </a:r>
            <a:r>
              <a:rPr lang="en-US" sz="80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 </a:t>
            </a:r>
            <a:r>
              <a:rPr lang="en-US" sz="8000" b="1" dirty="0" smtClean="0">
                <a:solidFill>
                  <a:srgbClr val="4472C4">
                    <a:lumMod val="5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3726" y="2033632"/>
            <a:ext cx="8003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FFC000">
                    <a:lumMod val="40000"/>
                    <a:lumOff val="60000"/>
                  </a:srgbClr>
                </a:solidFill>
                <a:latin typeface="Lato" charset="0"/>
                <a:ea typeface="Lato" charset="0"/>
                <a:cs typeface="Lato" charset="0"/>
              </a:rPr>
              <a:t>FOCUS</a:t>
            </a:r>
            <a:r>
              <a:rPr lang="en-US" sz="4400" b="1" dirty="0" smtClean="0">
                <a:solidFill>
                  <a:srgbClr val="44546A">
                    <a:lumMod val="60000"/>
                    <a:lumOff val="40000"/>
                  </a:srgbClr>
                </a:solidFill>
                <a:latin typeface="Lato" charset="0"/>
                <a:ea typeface="Lato" charset="0"/>
                <a:cs typeface="Lato" charset="0"/>
              </a:rPr>
              <a:t>          </a:t>
            </a:r>
            <a:r>
              <a:rPr lang="en-US" sz="4400" dirty="0" smtClean="0">
                <a:solidFill>
                  <a:srgbClr val="44546A">
                    <a:lumMod val="60000"/>
                    <a:lumOff val="4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or       </a:t>
            </a:r>
            <a:r>
              <a:rPr lang="en-US" sz="4400" b="1" dirty="0" smtClean="0">
                <a:solidFill>
                  <a:srgbClr val="44546A">
                    <a:lumMod val="60000"/>
                    <a:lumOff val="40000"/>
                  </a:srgbClr>
                </a:solidFill>
                <a:latin typeface="Lato" charset="0"/>
                <a:ea typeface="Lato" charset="0"/>
                <a:cs typeface="Lato" charset="0"/>
              </a:rPr>
              <a:t>   </a:t>
            </a:r>
            <a:r>
              <a:rPr lang="en-US" sz="4400" b="1" dirty="0" smtClean="0">
                <a:solidFill>
                  <a:srgbClr val="ED7D31">
                    <a:lumMod val="60000"/>
                    <a:lumOff val="40000"/>
                  </a:srgbClr>
                </a:solidFill>
                <a:latin typeface="Lato" charset="0"/>
                <a:ea typeface="Lato" charset="0"/>
                <a:cs typeface="Lato" charset="0"/>
              </a:rPr>
              <a:t>EXPAND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3040" y="2965269"/>
            <a:ext cx="454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when it works to stay small</a:t>
            </a:r>
          </a:p>
          <a:p>
            <a:pPr algn="r"/>
            <a:r>
              <a:rPr lang="en-US" sz="2400" dirty="0" smtClean="0">
                <a:solidFill>
                  <a:srgbClr val="FFC000">
                    <a:lumMod val="20000"/>
                    <a:lumOff val="8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 </a:t>
            </a:r>
            <a:r>
              <a:rPr lang="en-US" sz="24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provide a customer solution that is usually similar each time, </a:t>
            </a:r>
          </a:p>
          <a:p>
            <a:pPr algn="r"/>
            <a:r>
              <a:rPr lang="en-US" sz="24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and iteratively add features to this solution so the product expands over time </a:t>
            </a:r>
            <a:endParaRPr lang="en-US" sz="24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6113" y="2965269"/>
            <a:ext cx="52210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when scale is needed to be impactful </a:t>
            </a:r>
          </a:p>
          <a:p>
            <a:pPr algn="r"/>
            <a:r>
              <a:rPr lang="en-US" sz="24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get more team members that complement your own skills, eventually growing a team to allow for increased scope that includes both Decision Science and Data Products</a:t>
            </a:r>
            <a:endParaRPr lang="en-US" sz="24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FFC000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FOCUS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e.g. SaaS Data Product or Marketing Optimization Decision Science 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CRITICAL: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UX FEEDBACK LOOP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rPr>
              <a:t>Understand (and help drive) expectations </a:t>
            </a: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rPr>
              <a:t>and deliver each project excellently </a:t>
            </a:r>
            <a:r>
              <a:rPr lang="en-US" sz="3600" dirty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rPr>
              <a:t>and </a:t>
            </a:r>
            <a:r>
              <a:rPr lang="en-US" sz="3600" dirty="0" smtClean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rPr>
              <a:t>completely.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FFC000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FOCUS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e.g. SaaS Data Product or Marketing Optimization Decision Science 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UNIT TEST ALL THE THINGS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While unit tests are always important,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when a product is built iteratively, they are necessary.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Have data factories to spoof typical/edge case data.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FFC000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FOCUS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e.g. SaaS Data Product or Marketing Optimization Decision Science 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DOUBLE THE DOCUMENTATION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	Explain the process technically (for future you)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and accurately but simply (for the consumer).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e.g. Recommendation Engines + Attribution Models + Routing Algorithms + </a:t>
            </a:r>
            <a:r>
              <a:rPr lang="is-I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…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CRITICAL:</a:t>
            </a:r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QUICK TO “GOOD ENOUGH”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	You need to scale the team to be effective,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so produce small, easy wins to earn favor and budget.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Think Pareto’s principle: 80% quality at 20% time cost.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EXPAND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e.g. Recommendation Engines + Attribution Models + Routing Algorithms + </a:t>
            </a:r>
            <a:r>
              <a:rPr lang="is-IS" sz="24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…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GET DATA MVPs INTO PRODUCTION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	Many Data Products require lots of user data,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so get an MVP out to start, and wait to improve.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ED7D31">
                    <a:lumMod val="60000"/>
                    <a:lumOff val="4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EXPAND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4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1866364"/>
            <a:ext cx="112038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e.g. Recommendation Engines + Attribution Models + Routing Algorithms + </a:t>
            </a:r>
            <a:r>
              <a:rPr lang="is-IS" sz="24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Medium" charset="0"/>
                <a:ea typeface="Lato Medium" charset="0"/>
                <a:cs typeface="Lato Medium" charset="0"/>
              </a:rPr>
              <a:t>…</a:t>
            </a:r>
          </a:p>
          <a:p>
            <a:pPr algn="r"/>
            <a:endParaRPr lang="en-US" sz="2400" dirty="0">
              <a:solidFill>
                <a:srgbClr val="4472C4">
                  <a:lumMod val="50000"/>
                </a:srgb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pPr algn="r"/>
            <a: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BE AN EXCELLENT DATA ENGINEER</a:t>
            </a:r>
            <a:br>
              <a:rPr lang="en-US" sz="4400" b="1" dirty="0" smtClean="0">
                <a:solidFill>
                  <a:schemeClr val="accent5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	Projects are often standalone,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so have a reliable ETL process to reduce upkeep.</a:t>
            </a:r>
          </a:p>
          <a:p>
            <a:pPr algn="r"/>
            <a:r>
              <a:rPr lang="en-US" sz="3600" dirty="0" smtClean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rPr>
              <a:t>Upkeep time budget will increase over time.</a:t>
            </a:r>
            <a:endParaRPr lang="en-US" sz="3600" dirty="0">
              <a:solidFill>
                <a:prstClr val="white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ED7D31">
                    <a:lumMod val="60000"/>
                    <a:lumOff val="4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EXPAND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338251"/>
            <a:ext cx="11203849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04" y="2338431"/>
            <a:ext cx="57982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SMALL TEAM?</a:t>
            </a:r>
            <a:r>
              <a:rPr lang="en-US" sz="44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pPr algn="r"/>
            <a:r>
              <a:rPr lang="en-US" sz="4400" b="1" dirty="0" smtClean="0">
                <a:solidFill>
                  <a:srgbClr val="4472C4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YOU CAN’T JUST BE A DATA SCIENTIST</a:t>
            </a:r>
          </a:p>
          <a:p>
            <a:pPr algn="r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You must be your own Product Manager and User Experience Researcher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949931" y="2222960"/>
            <a:ext cx="1579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endParaRPr lang="en-US" sz="3000" b="1" dirty="0">
              <a:solidFill>
                <a:prstClr val="white">
                  <a:lumMod val="85000"/>
                </a:prst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04" y="2338431"/>
            <a:ext cx="57982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SMALL TEAM? </a:t>
            </a:r>
          </a:p>
          <a:p>
            <a:pPr algn="r"/>
            <a:r>
              <a:rPr lang="en-US" sz="4400" b="1" dirty="0" smtClean="0">
                <a:solidFill>
                  <a:srgbClr val="4472C4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YOU CAN’T JUST BE A DATA SCIENTIST</a:t>
            </a:r>
          </a:p>
          <a:p>
            <a:pPr algn="r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You must be your own Product Manager and User Experience Researcher</a:t>
            </a:r>
          </a:p>
          <a:p>
            <a:pPr algn="r"/>
            <a:r>
              <a:rPr lang="en-US" sz="2400" dirty="0" smtClean="0">
                <a:solidFill>
                  <a:srgbClr val="F597A7"/>
                </a:solidFill>
                <a:latin typeface="Lato Light" charset="0"/>
                <a:ea typeface="Lato Light" charset="0"/>
                <a:cs typeface="Lato Light" charset="0"/>
              </a:rPr>
              <a:t>and Data Engineer and QA Test Engineer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949931" y="2222960"/>
            <a:ext cx="1579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r>
              <a:rPr lang="en-US" sz="30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endParaRPr lang="en-US" sz="3000" b="1" dirty="0">
              <a:solidFill>
                <a:srgbClr val="F597A7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Thin" charset="0"/>
                <a:ea typeface="Lato Thin" charset="0"/>
                <a:cs typeface="Lato Thin" charset="0"/>
              </a:rPr>
              <a:t>according to Drew Conway, CEO of Alluvium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704" y="2338431"/>
            <a:ext cx="57982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SMALL TEAM? </a:t>
            </a:r>
          </a:p>
          <a:p>
            <a:pPr algn="r"/>
            <a:r>
              <a:rPr lang="en-US" sz="4400" b="1" dirty="0" smtClean="0">
                <a:solidFill>
                  <a:srgbClr val="4472C4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YOU CAN’T JUST BE A DATA SCIENTIST</a:t>
            </a:r>
          </a:p>
          <a:p>
            <a:pPr algn="r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You must be your own Product Manager and User Experience Researcher</a:t>
            </a:r>
          </a:p>
          <a:p>
            <a:pPr algn="r"/>
            <a:r>
              <a:rPr lang="en-US" sz="2400" dirty="0" smtClean="0">
                <a:solidFill>
                  <a:srgbClr val="F597A7"/>
                </a:solidFill>
                <a:latin typeface="Lato Light" charset="0"/>
                <a:ea typeface="Lato Light" charset="0"/>
                <a:cs typeface="Lato Light" charset="0"/>
              </a:rPr>
              <a:t>and Data Engineer and QA Test Engineer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318830" y="2080386"/>
            <a:ext cx="4038143" cy="3897558"/>
            <a:chOff x="6988629" y="2119575"/>
            <a:chExt cx="4038143" cy="3897558"/>
          </a:xfrm>
        </p:grpSpPr>
        <p:grpSp>
          <p:nvGrpSpPr>
            <p:cNvPr id="5" name="Group 4"/>
            <p:cNvGrpSpPr/>
            <p:nvPr/>
          </p:nvGrpSpPr>
          <p:grpSpPr>
            <a:xfrm>
              <a:off x="6988629" y="2235696"/>
              <a:ext cx="3946206" cy="3781437"/>
              <a:chOff x="5741126" y="2235696"/>
              <a:chExt cx="3946206" cy="3781437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741126" y="2235696"/>
                <a:ext cx="2495005" cy="2493058"/>
              </a:xfrm>
              <a:prstGeom prst="ellipse">
                <a:avLst/>
              </a:prstGeom>
              <a:solidFill>
                <a:srgbClr val="F4638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92327" y="2235696"/>
                <a:ext cx="2495005" cy="249305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66726" y="3524075"/>
                <a:ext cx="2495005" cy="2493058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8639113">
              <a:off x="6788257" y="2914623"/>
              <a:ext cx="1959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Hacking Skills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561190">
              <a:off x="9067344" y="2814314"/>
              <a:ext cx="195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Math &amp; Statistics Knowledge</a:t>
              </a:r>
              <a:endParaRPr lang="en-US" dirty="0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5436" y="4928096"/>
              <a:ext cx="2052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prstClr val="black"/>
                  </a:solidFill>
                  <a:latin typeface="Lato Light" charset="0"/>
                  <a:ea typeface="Lato Light" charset="0"/>
                  <a:cs typeface="Lato Light" charset="0"/>
                </a:rPr>
                <a:t>Substantive Expertise</a:t>
              </a:r>
              <a:endParaRPr lang="en-US">
                <a:solidFill>
                  <a:prstClr val="black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318517">
              <a:off x="7847535" y="4034079"/>
              <a:ext cx="8624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Danger Zone!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298631">
              <a:off x="9170313" y="4034079"/>
              <a:ext cx="1034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Traditional Research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64850" y="2901184"/>
              <a:ext cx="1193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prstClr val="black"/>
                  </a:solidFill>
                  <a:latin typeface="Lato Thin" charset="0"/>
                  <a:ea typeface="Lato Thin" charset="0"/>
                  <a:cs typeface="Lato Thin" charset="0"/>
                </a:rPr>
                <a:t>Machine Learning</a:t>
              </a:r>
              <a:endParaRPr lang="en-US" sz="1400" dirty="0">
                <a:solidFill>
                  <a:prstClr val="black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26449" y="3642639"/>
              <a:ext cx="10830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/>
                  </a:solidFill>
                  <a:latin typeface="Lato Thin" charset="0"/>
                  <a:ea typeface="Lato Thin" charset="0"/>
                  <a:cs typeface="Lato Thin" charset="0"/>
                </a:rPr>
                <a:t>Data Science</a:t>
              </a:r>
              <a:endParaRPr lang="en-US" sz="1400" dirty="0">
                <a:solidFill>
                  <a:prstClr val="white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949931" y="2222960"/>
            <a:ext cx="1579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r>
              <a:rPr lang="en-US" sz="3000" b="1" dirty="0" smtClean="0">
                <a:solidFill>
                  <a:srgbClr val="F597A7"/>
                </a:solidFill>
                <a:latin typeface="Lato Black" charset="0"/>
                <a:ea typeface="Lato Black" charset="0"/>
                <a:cs typeface="Lato Black" charset="0"/>
              </a:rPr>
              <a:t>++</a:t>
            </a:r>
            <a:endParaRPr lang="en-US" sz="3000" b="1" dirty="0">
              <a:solidFill>
                <a:srgbClr val="F597A7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84998" y="2557519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543174" y="2724799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chemeClr val="accent6">
                  <a:lumMod val="40000"/>
                  <a:lumOff val="6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94192" y="2906261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DBABF0"/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rgbClr val="DBABF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74983" y="2492868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chemeClr val="accent1">
                  <a:lumMod val="40000"/>
                  <a:lumOff val="6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529979" y="3216276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rgbClr val="3EBEAD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05191" y="3478403"/>
            <a:ext cx="372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4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chemeClr val="accent4">
                  <a:lumMod val="75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603781" y="3820435"/>
            <a:ext cx="392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  <a:latin typeface="Lato Black" charset="0"/>
                <a:ea typeface="Lato Black" charset="0"/>
                <a:cs typeface="Lato Black" charset="0"/>
              </a:rPr>
              <a:t>+</a:t>
            </a:r>
            <a:endParaRPr lang="en-US" sz="3000" b="1" dirty="0">
              <a:solidFill>
                <a:srgbClr val="7030A0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EBCA48"/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according to Jeremy Stanley, VP of Data Science at Instacart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302" y="2397066"/>
            <a:ext cx="55994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DECISION SCIENCE</a:t>
            </a:r>
          </a:p>
          <a:p>
            <a:endParaRPr lang="en-US" sz="24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data to analyze business metrics — such as growth, engagement, profitability drivers, and user feedback — to inform strategy and key business decisions.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3680" y="2397066"/>
            <a:ext cx="5099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DATA PRODUCTS</a:t>
            </a:r>
          </a:p>
          <a:p>
            <a:endParaRPr lang="en-US" sz="2400" b="1" dirty="0">
              <a:solidFill>
                <a:schemeClr val="tx2">
                  <a:lumMod val="40000"/>
                  <a:lumOff val="6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use </a:t>
            </a:r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data 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and engineering to improve product performance, typically in the form of better search results, </a:t>
            </a:r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recommendations, 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and automated decisions</a:t>
            </a:r>
            <a:r>
              <a:rPr lang="en-US" sz="28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prstClr val="white"/>
                </a:solidFill>
                <a:latin typeface="Lato Black" charset="0"/>
                <a:ea typeface="Lato Black" charset="0"/>
                <a:cs typeface="Lato Black" charset="0"/>
              </a:rPr>
              <a:t>AN ASIDE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AN ASIDE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326" y="1866364"/>
            <a:ext cx="1120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Lest you feel overwhelmed:</a:t>
            </a:r>
          </a:p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You don’t have to be </a:t>
            </a:r>
            <a:r>
              <a:rPr lang="en-US" sz="3600" i="1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great</a:t>
            </a:r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at all of this.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prstClr val="white"/>
                </a:solidFill>
                <a:latin typeface="Lato Black" charset="0"/>
                <a:ea typeface="Lato Black" charset="0"/>
                <a:cs typeface="Lato Black" charset="0"/>
              </a:rPr>
              <a:t>AN ASIDE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3326" y="1866364"/>
            <a:ext cx="112038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Lest you feel overwhelmed:</a:t>
            </a:r>
          </a:p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You don’t have to be </a:t>
            </a:r>
            <a:r>
              <a:rPr lang="en-US" sz="3600" i="1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great</a:t>
            </a:r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at all of this.</a:t>
            </a:r>
          </a:p>
          <a:p>
            <a:pPr algn="r"/>
            <a:endParaRPr lang="en-US" sz="3600" dirty="0" smtClean="0">
              <a:solidFill>
                <a:srgbClr val="4472C4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sz="3600" dirty="0" smtClean="0">
              <a:solidFill>
                <a:srgbClr val="4472C4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The beauty of being part of a small team is that </a:t>
            </a:r>
          </a:p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what you contribute is probably going to be </a:t>
            </a:r>
          </a:p>
          <a:p>
            <a:pPr algn="r"/>
            <a:r>
              <a:rPr lang="en-US" sz="3600" dirty="0" smtClean="0">
                <a:solidFill>
                  <a:srgbClr val="4472C4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significantly better than what already exists.</a:t>
            </a:r>
            <a:endParaRPr lang="en-US" sz="3600" dirty="0">
              <a:solidFill>
                <a:prstClr val="white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2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ALSO</a:t>
            </a:r>
            <a:r>
              <a:rPr lang="is-I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r>
              <a:rPr lang="en-US" sz="8000" b="1" dirty="0" smtClean="0">
                <a:solidFill>
                  <a:srgbClr val="70AD47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 NO.</a:t>
            </a:r>
            <a:endParaRPr lang="en-US" sz="8000" b="1" dirty="0" smtClean="0">
              <a:solidFill>
                <a:srgbClr val="70AD47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1986" y="1887599"/>
            <a:ext cx="648179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prstClr val="white">
                    <a:lumMod val="85000"/>
                  </a:prstClr>
                </a:solidFill>
                <a:latin typeface="Lato Black" charset="0"/>
                <a:ea typeface="Lato Black" charset="0"/>
                <a:cs typeface="Lato Black" charset="0"/>
              </a:rPr>
              <a:t>DON’T BE A PHYSICIST. </a:t>
            </a:r>
            <a:endParaRPr lang="en-US" sz="4400" b="1" dirty="0" smtClean="0">
              <a:solidFill>
                <a:prstClr val="white">
                  <a:lumMod val="85000"/>
                </a:prst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r>
              <a:rPr lang="en-US" sz="3200" b="1" dirty="0" smtClean="0">
                <a:solidFill>
                  <a:srgbClr val="4472C4">
                    <a:lumMod val="75000"/>
                  </a:srgbClr>
                </a:solidFill>
                <a:latin typeface="Lato Semibold" charset="0"/>
                <a:ea typeface="Lato Semibold" charset="0"/>
                <a:cs typeface="Lato Semibold" charset="0"/>
              </a:rPr>
              <a:t>PEOPLE WHO ACTUALLY DO THESE JOBS?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THEY’RE BETTER THAN YOU AT DOING THEM.</a:t>
            </a:r>
            <a:endParaRPr lang="en-US" sz="28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sz="2400" dirty="0" smtClean="0">
              <a:solidFill>
                <a:srgbClr val="F597A7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773790" y="1743844"/>
            <a:ext cx="2649651" cy="4366011"/>
            <a:chOff x="7931263" y="1866364"/>
            <a:chExt cx="2649651" cy="43660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263" y="1866364"/>
              <a:ext cx="2649651" cy="399667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931263" y="5863043"/>
              <a:ext cx="2649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alpha val="50000"/>
                    </a:schemeClr>
                  </a:solidFill>
                  <a:latin typeface="Lato Light" charset="0"/>
                  <a:ea typeface="Lato Light" charset="0"/>
                  <a:cs typeface="Lato Light" charset="0"/>
                </a:rPr>
                <a:t>https://</a:t>
              </a:r>
              <a:r>
                <a:rPr lang="en-US" dirty="0" err="1">
                  <a:solidFill>
                    <a:schemeClr val="bg1">
                      <a:alpha val="50000"/>
                    </a:schemeClr>
                  </a:solidFill>
                  <a:latin typeface="Lato Light" charset="0"/>
                  <a:ea typeface="Lato Light" charset="0"/>
                  <a:cs typeface="Lato Light" charset="0"/>
                </a:rPr>
                <a:t>xkcd.com</a:t>
              </a:r>
              <a:r>
                <a:rPr lang="en-US" dirty="0">
                  <a:solidFill>
                    <a:schemeClr val="bg1">
                      <a:alpha val="50000"/>
                    </a:schemeClr>
                  </a:solidFill>
                  <a:latin typeface="Lato Light" charset="0"/>
                  <a:ea typeface="Lato Light" charset="0"/>
                  <a:cs typeface="Lato Light" charset="0"/>
                </a:rPr>
                <a:t>/793</a:t>
              </a:r>
              <a:r>
                <a:rPr lang="en-US" dirty="0" smtClean="0">
                  <a:solidFill>
                    <a:schemeClr val="bg1">
                      <a:alpha val="50000"/>
                    </a:schemeClr>
                  </a:solidFill>
                  <a:latin typeface="Lato Light" charset="0"/>
                  <a:ea typeface="Lato Light" charset="0"/>
                  <a:cs typeface="Lato Light" charset="0"/>
                </a:rPr>
                <a:t>/</a:t>
              </a:r>
            </a:p>
          </p:txBody>
        </p:sp>
      </p:grp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MY EVERYDAY TOOLKIT</a:t>
            </a:r>
            <a:endParaRPr lang="en-US" sz="3800" dirty="0" smtClean="0">
              <a:solidFill>
                <a:prstClr val="white"/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98" y="4584569"/>
            <a:ext cx="1449977" cy="144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65" y="4685094"/>
            <a:ext cx="2578933" cy="12865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3326" y="2543472"/>
            <a:ext cx="112038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PYTHON 3 + ANACONDA</a:t>
            </a:r>
          </a:p>
          <a:p>
            <a:pPr algn="r"/>
            <a:endParaRPr lang="en-US" sz="4400" b="1" dirty="0" smtClean="0">
              <a:solidFill>
                <a:srgbClr val="70AD47">
                  <a:lumMod val="20000"/>
                  <a:lumOff val="8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MY EVERYDAY TOOLKIT</a:t>
            </a:r>
            <a:endParaRPr lang="en-US" sz="3800" dirty="0" smtClean="0">
              <a:solidFill>
                <a:prstClr val="white"/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98" y="4584569"/>
            <a:ext cx="1449977" cy="144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65" y="4685094"/>
            <a:ext cx="2578933" cy="1286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33" y="4584569"/>
            <a:ext cx="1487632" cy="14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4" y="4603395"/>
            <a:ext cx="1302020" cy="14499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3326" y="2543472"/>
            <a:ext cx="112038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PYTHON 3 + ANACONDA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+ JUPYTER + PLOTLY</a:t>
            </a:r>
          </a:p>
          <a:p>
            <a:pPr algn="r"/>
            <a:endParaRPr lang="en-US" sz="4400" b="1" dirty="0" smtClean="0">
              <a:solidFill>
                <a:srgbClr val="70AD47">
                  <a:lumMod val="20000"/>
                  <a:lumOff val="8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MY EVERYDAY TOOLKIT</a:t>
            </a:r>
            <a:endParaRPr lang="en-US" sz="3800" dirty="0" smtClean="0">
              <a:solidFill>
                <a:prstClr val="white"/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3326" y="2543472"/>
            <a:ext cx="112038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PYTHON 3 + ANACONDA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+ JUPYTER + PLOTLY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+ PANDAS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98" y="4584569"/>
            <a:ext cx="1449977" cy="1449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65" y="4685094"/>
            <a:ext cx="2578933" cy="1286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33" y="4584569"/>
            <a:ext cx="1487632" cy="1487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74" y="4603395"/>
            <a:ext cx="1302020" cy="14499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" y="4885507"/>
            <a:ext cx="4431349" cy="8830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MY EVERYDAY TOOLKIT</a:t>
            </a:r>
            <a:endParaRPr lang="en-US" sz="3800" dirty="0" smtClean="0">
              <a:solidFill>
                <a:prstClr val="white"/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COLLECTION</a:t>
            </a:r>
          </a:p>
          <a:p>
            <a:pPr algn="r"/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ransaction data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AWS Redshift</a:t>
            </a:r>
            <a:endParaRPr lang="en-US" sz="12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DATA COLLECTION</a:t>
            </a:r>
          </a:p>
          <a:p>
            <a:pPr algn="r"/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</a:t>
            </a:r>
            <a:r>
              <a:rPr 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ransaction data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AWS Redshift</a:t>
            </a:r>
            <a:endParaRPr lang="en-US" sz="12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sz="1200" dirty="0" smtClean="0">
              <a:solidFill>
                <a:schemeClr val="accent6">
                  <a:lumMod val="20000"/>
                  <a:lumOff val="8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U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ser 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acquisition data from 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Google Analytics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AppsFlyer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Branch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Typeform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2400" dirty="0" err="1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etc</a:t>
            </a:r>
            <a:endParaRPr lang="en-US" sz="2400" dirty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to 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Redshift via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in-house/external ETL or </a:t>
            </a:r>
            <a:r>
              <a:rPr lang="en-US" sz="2400" dirty="0" err="1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webhooks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+ 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AWS S3 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+ 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AWS Lambda</a:t>
            </a:r>
          </a:p>
          <a:p>
            <a:pPr algn="r"/>
            <a:endParaRPr lang="en-US" sz="2400" dirty="0" smtClean="0">
              <a:solidFill>
                <a:schemeClr val="accent6">
                  <a:lumMod val="20000"/>
                  <a:lumOff val="8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5" y="4416694"/>
            <a:ext cx="1793694" cy="1793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09" y="4518748"/>
            <a:ext cx="1589586" cy="1589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83" y="4692406"/>
            <a:ext cx="1254331" cy="1242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89" y="4692406"/>
            <a:ext cx="1138079" cy="1242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03" y="5008778"/>
            <a:ext cx="1563914" cy="679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9" y="4723638"/>
            <a:ext cx="1249466" cy="1249466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EBCA48"/>
                </a:solidFill>
                <a:latin typeface="Lato Black" charset="0"/>
                <a:ea typeface="Lato Black" charset="0"/>
                <a:cs typeface="Lato Black" charset="0"/>
              </a:rPr>
              <a:t>DATA SCIENCE</a:t>
            </a:r>
          </a:p>
          <a:p>
            <a:pPr algn="r"/>
            <a:r>
              <a:rPr lang="en-US" sz="2000" dirty="0" smtClean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according to Jeremy Stanley, VP of Data Science at Instacart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571" y="2413379"/>
            <a:ext cx="11547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“While 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decision science and data products call for some of the same skills, </a:t>
            </a:r>
            <a:r>
              <a:rPr lang="en-US" sz="2400" dirty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rPr>
              <a:t>it’s rare for data scientists to excel at both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 Decision science depends on business and product sense, systems thinking, and strong communication skills. Data products require machine learning knowledge and production-level engineering skills. If you have a small data science team, </a:t>
            </a:r>
            <a:r>
              <a:rPr lang="en-US" sz="2400" dirty="0">
                <a:solidFill>
                  <a:schemeClr val="accent2"/>
                </a:solidFill>
                <a:latin typeface="Lato Light" charset="0"/>
                <a:ea typeface="Lato Light" charset="0"/>
                <a:cs typeface="Lato Light" charset="0"/>
              </a:rPr>
              <a:t>you may need to find the rare superstars who can do both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 But you’ll benefit from specialization as you scale your team</a:t>
            </a:r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.”</a:t>
            </a:r>
            <a:endParaRPr lang="en-US" sz="2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571" y="4852333"/>
            <a:ext cx="11360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Doing Data Science Right — Your Most Common Questions </a:t>
            </a:r>
            <a:r>
              <a:rPr lang="en-US" dirty="0" smtClean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Answered</a:t>
            </a:r>
          </a:p>
          <a:p>
            <a:r>
              <a:rPr lang="en-US" u="none" strike="noStrike" dirty="0" smtClean="0">
                <a:solidFill>
                  <a:srgbClr val="EBCA48"/>
                </a:solidFill>
                <a:effectLst/>
                <a:latin typeface="Lato Thin" charset="0"/>
                <a:ea typeface="Lato Thin" charset="0"/>
                <a:cs typeface="Lato Thin" charset="0"/>
              </a:rPr>
              <a:t>Jeremy Stanley and Daniel Tunkelang </a:t>
            </a:r>
          </a:p>
          <a:p>
            <a:r>
              <a:rPr lang="en-US" dirty="0" smtClean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http</a:t>
            </a:r>
            <a:r>
              <a:rPr lang="en-US" dirty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://firstround.com/review/doing-data-science-right-your-most-common-questions-answered</a:t>
            </a:r>
            <a:r>
              <a:rPr lang="en-US" dirty="0" smtClean="0">
                <a:solidFill>
                  <a:srgbClr val="EBCA48"/>
                </a:solidFill>
                <a:latin typeface="Lato Thin" charset="0"/>
                <a:ea typeface="Lato Thin" charset="0"/>
                <a:cs typeface="Lato Thin" charset="0"/>
              </a:rPr>
              <a:t>/</a:t>
            </a:r>
            <a:endParaRPr lang="en-US" dirty="0">
              <a:solidFill>
                <a:srgbClr val="EBCA48"/>
              </a:solidFill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8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 QUERYING</a:t>
            </a:r>
          </a:p>
          <a:p>
            <a:pPr algn="r"/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Query customer data using 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Psycopg2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against Redshift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into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dataframes </a:t>
            </a:r>
            <a:endParaRPr lang="en-US" sz="1200" dirty="0" smtClean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51" y="4603117"/>
            <a:ext cx="1509197" cy="1509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4888674"/>
            <a:ext cx="4658858" cy="9283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CHANNEL ATTRIBUTION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Develop an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algorithm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to assign for each customer the likelihood that 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 particular marketing channel was used in their acquisition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4888674"/>
            <a:ext cx="4658858" cy="9283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CHANNEL ATTRIBUTION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Develop an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algorithm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to assign for each customer the likelihood that 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 particular marketing channel was used in their acquisition</a:t>
            </a:r>
            <a:endParaRPr lang="en-US" sz="1200" dirty="0" smtClean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sz="1200" dirty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Data factories spoof customer data for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pytest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unit tests of acquisition model  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4888674"/>
            <a:ext cx="4658858" cy="928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25" y="4959950"/>
            <a:ext cx="985152" cy="1149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COHORT VALUE FORECASTS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Use historical rental trends to predict future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revenue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 </a:t>
            </a:r>
            <a:endParaRPr lang="en-US" sz="24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4888674"/>
            <a:ext cx="4658858" cy="9283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COHORT VALUE FORECASTS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Use historical rental trends to predict future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revenue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</a:t>
            </a:r>
            <a:endParaRPr lang="en-US" sz="24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sz="1200" dirty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Regression forecasting + attrition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modeling + </a:t>
            </a:r>
            <a:r>
              <a:rPr lang="en-US" sz="2400" dirty="0" err="1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backtesting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dirty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in </a:t>
            </a:r>
            <a:r>
              <a:rPr lang="en-US" sz="2400" dirty="0" err="1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scikit</a:t>
            </a:r>
            <a:r>
              <a:rPr lang="en-US" sz="24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-learn</a:t>
            </a:r>
            <a:r>
              <a:rPr lang="en-US" sz="1200" dirty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</a:p>
          <a:p>
            <a:pPr algn="r"/>
            <a:endParaRPr lang="en-US" sz="1200" dirty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ARIMA forecasting + tests for autocorrelation, stationarity, </a:t>
            </a:r>
            <a:r>
              <a:rPr lang="en-US" sz="2400" dirty="0" err="1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etc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in </a:t>
            </a:r>
            <a:r>
              <a:rPr lang="en-US" sz="2400" dirty="0" err="1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statsmodels</a:t>
            </a:r>
            <a:endParaRPr lang="en-US" sz="12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4888674"/>
            <a:ext cx="4658858" cy="928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05" y="4888674"/>
            <a:ext cx="1191972" cy="1067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86" y="4920468"/>
            <a:ext cx="1596934" cy="8647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MARKETING SPEND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Move marketing spend csv to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Redshift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via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S3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using </a:t>
            </a:r>
            <a:r>
              <a:rPr lang="en-US" sz="2400" dirty="0" err="1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Boto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 3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+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Psycopg2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5" y="4416694"/>
            <a:ext cx="1793694" cy="17936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8" y="4603117"/>
            <a:ext cx="1509197" cy="1509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MARKETING SPEND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Move marketing spend csv to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Redshift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via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S3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using </a:t>
            </a:r>
            <a:r>
              <a:rPr lang="en-US" sz="2400" dirty="0" err="1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Boto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 3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+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Psycopg2 </a:t>
            </a:r>
          </a:p>
          <a:p>
            <a:pPr algn="r"/>
            <a:endParaRPr lang="en-US" sz="1200" dirty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Assign spend to customers (and cohorts) with a divvying algorithm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applied using (you guessed it)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pandas</a:t>
            </a:r>
            <a:endParaRPr lang="en-US" sz="1200" dirty="0" smtClean="0">
              <a:solidFill>
                <a:srgbClr val="00B0F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1" y="4893538"/>
            <a:ext cx="4658858" cy="928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5" y="4416694"/>
            <a:ext cx="1793694" cy="17936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8" y="4603117"/>
            <a:ext cx="1509197" cy="1509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CAC/LTV RATIO OPTIMIZATION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All customer acquisition costs (CAC) and lifetime value (LTV) forecasts are written to a data store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Redshift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CAC/LTV RATIO OPTIMIZATION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All customer acquisition costs (CAC) and lifetime value (LTV) forecasts are written to a data store in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Redshift </a:t>
            </a:r>
          </a:p>
          <a:p>
            <a:pPr algn="r"/>
            <a:endParaRPr lang="en-US" sz="1200" dirty="0" smtClean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Marketing analysts use this data in the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Looker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 BI tool to find efficient channels</a:t>
            </a:r>
            <a:endParaRPr lang="en-US" sz="1200" dirty="0" smtClean="0">
              <a:solidFill>
                <a:srgbClr val="70AD47">
                  <a:lumMod val="20000"/>
                  <a:lumOff val="80000"/>
                </a:srgb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89" y="4520269"/>
            <a:ext cx="1589586" cy="1589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263" y="4548552"/>
            <a:ext cx="2384697" cy="15330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72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</a:t>
            </a:r>
            <a:r>
              <a:rPr lang="en-US" sz="80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XA</a:t>
            </a:r>
            <a:r>
              <a:rPr lang="en-US" sz="80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0789" y="1866364"/>
            <a:ext cx="10276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MARKETING OPTIMIZATION AT SPOTHERO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2543472"/>
            <a:ext cx="108380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ETL PROCESS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Task dependencies on each branch of this process are handled by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Luigi</a:t>
            </a:r>
          </a:p>
          <a:p>
            <a:pPr algn="r"/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on an </a:t>
            </a:r>
            <a:r>
              <a:rPr lang="en-US" sz="2400" dirty="0" smtClean="0">
                <a:solidFill>
                  <a:srgbClr val="00B0F0"/>
                </a:solidFill>
                <a:latin typeface="Lato Light" charset="0"/>
                <a:ea typeface="Lato Light" charset="0"/>
                <a:cs typeface="Lato Light" charset="0"/>
              </a:rPr>
              <a:t>AWS EC2 </a:t>
            </a:r>
            <a:r>
              <a:rPr lang="en-US" sz="24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instance 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83326" y="2442755"/>
            <a:ext cx="11203849" cy="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17" y="4293974"/>
            <a:ext cx="2096620" cy="2096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32" y="4732222"/>
            <a:ext cx="2284185" cy="12201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1" y="483325"/>
            <a:ext cx="6537713" cy="54991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5576" y="483325"/>
            <a:ext cx="4310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COMPLICATED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576" y="483325"/>
            <a:ext cx="4310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rPr>
              <a:t>REMINDER: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1" y="483325"/>
            <a:ext cx="6537713" cy="5499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384" y="483325"/>
            <a:ext cx="455893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REMINDER: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COMPLICATED</a:t>
            </a:r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1" y="483325"/>
            <a:ext cx="6537713" cy="5499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384" y="483325"/>
            <a:ext cx="45589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REMINDER: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COMPLICATED</a:t>
            </a:r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r>
              <a:rPr lang="en-U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TRY YOUR BEST TO BE YOUR OWN: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DATA SCIENTIST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DATA ENGINEER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QA TEST ENGINEER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PROJECT MANAGER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UX RESEARCHER </a:t>
            </a:r>
            <a:endParaRPr lang="en-US" sz="2400" dirty="0" smtClean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1" y="483325"/>
            <a:ext cx="6537713" cy="5499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384" y="483325"/>
            <a:ext cx="45589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smtClean="0">
                <a:solidFill>
                  <a:prstClr val="white"/>
                </a:solidFill>
                <a:latin typeface="Lato Hairline" charset="0"/>
                <a:ea typeface="Lato Hairline" charset="0"/>
                <a:cs typeface="Lato Hairline" charset="0"/>
              </a:rPr>
              <a:t>REMINDER: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COMPLICATED</a:t>
            </a:r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endParaRPr lang="en-US" sz="1200" b="1" dirty="0" smtClean="0">
              <a:solidFill>
                <a:srgbClr val="44546A">
                  <a:lumMod val="40000"/>
                  <a:lumOff val="60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r>
              <a:rPr lang="en-US" sz="2000" dirty="0" smtClean="0">
                <a:solidFill>
                  <a:srgbClr val="70AD47">
                    <a:lumMod val="20000"/>
                    <a:lumOff val="8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TRY YOUR BEST TO BE YOUR OWN: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DATA SCIENTIST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DATA ENGINEER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QA TEST ENGINEER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PROJECT MANAGER</a:t>
            </a:r>
          </a:p>
          <a:p>
            <a:pPr algn="r"/>
            <a:r>
              <a:rPr lang="en-US" sz="2400" dirty="0" smtClean="0">
                <a:solidFill>
                  <a:srgbClr val="44546A">
                    <a:lumMod val="40000"/>
                    <a:lumOff val="60000"/>
                  </a:srgbClr>
                </a:solidFill>
                <a:latin typeface="Lato Light" charset="0"/>
                <a:ea typeface="Lato Light" charset="0"/>
                <a:cs typeface="Lato Light" charset="0"/>
              </a:rPr>
              <a:t>UX RESEARCHER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154" y="4478529"/>
            <a:ext cx="2571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000" dirty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rPr>
              <a:t>¯\_(</a:t>
            </a:r>
            <a:r>
              <a:rPr lang="ja-JP" altLang="en-US" sz="3000" dirty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rPr>
              <a:t>ツ</a:t>
            </a:r>
            <a:r>
              <a:rPr lang="en-US" altLang="ja-JP" sz="3000" dirty="0" smtClean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rPr>
              <a:t>)_/¯</a:t>
            </a:r>
            <a:endParaRPr lang="en-US" sz="3000" dirty="0">
              <a:solidFill>
                <a:schemeClr val="bg1"/>
              </a:solidFill>
              <a:latin typeface="Lato Hairline" charset="0"/>
              <a:ea typeface="Lato Hairline" charset="0"/>
              <a:cs typeface="Lato Hairline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E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DA4AFF"/>
                </a:solidFill>
                <a:latin typeface="Lato Black" charset="0"/>
                <a:ea typeface="Lato Black" charset="0"/>
                <a:cs typeface="Lato Black" charset="0"/>
              </a:rPr>
              <a:t>DATA S</a:t>
            </a:r>
            <a:r>
              <a:rPr lang="en-US" sz="8000" b="1" dirty="0" smtClean="0">
                <a:solidFill>
                  <a:srgbClr val="DA49FF"/>
                </a:solidFill>
                <a:latin typeface="Lato Black" charset="0"/>
                <a:ea typeface="Lato Black" charset="0"/>
                <a:cs typeface="Lato Black" charset="0"/>
              </a:rPr>
              <a:t>C</a:t>
            </a:r>
            <a:r>
              <a:rPr lang="en-US" sz="8000" b="1" dirty="0" smtClean="0">
                <a:solidFill>
                  <a:srgbClr val="DA4AFF"/>
                </a:solidFill>
                <a:latin typeface="Lato Black" charset="0"/>
                <a:ea typeface="Lato Black" charset="0"/>
                <a:cs typeface="Lato Black" charset="0"/>
              </a:rPr>
              <a:t>IENCE</a:t>
            </a:r>
          </a:p>
          <a:p>
            <a:pPr algn="r"/>
            <a:r>
              <a:rPr lang="en-US" sz="4000" dirty="0" smtClean="0">
                <a:solidFill>
                  <a:srgbClr val="D1A6FF"/>
                </a:solidFill>
                <a:latin typeface="Lato Thin" charset="0"/>
                <a:ea typeface="Lato Thin" charset="0"/>
                <a:cs typeface="Lato Thin" charset="0"/>
              </a:rPr>
              <a:t>with</a:t>
            </a:r>
            <a:endParaRPr lang="en-US" sz="6000" dirty="0">
              <a:solidFill>
                <a:srgbClr val="D1A6FF"/>
              </a:solidFill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sz="6000" b="1" dirty="0" smtClean="0">
                <a:solidFill>
                  <a:srgbClr val="E7E6E6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S</a:t>
            </a:r>
            <a:r>
              <a:rPr lang="en-US" sz="6000" b="1" dirty="0" smtClean="0">
                <a:solidFill>
                  <a:schemeClr val="bg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MA</a:t>
            </a:r>
            <a:r>
              <a:rPr lang="en-US" sz="6000" b="1" dirty="0" smtClean="0">
                <a:solidFill>
                  <a:srgbClr val="E7E6E6">
                    <a:lumMod val="75000"/>
                  </a:srgbClr>
                </a:solidFill>
                <a:latin typeface="Lato Black" charset="0"/>
                <a:ea typeface="Lato Black" charset="0"/>
                <a:cs typeface="Lato Black" charset="0"/>
              </a:rPr>
              <a:t>LL TEAMS</a:t>
            </a:r>
            <a:endParaRPr lang="en-US" sz="3000" b="1" dirty="0" smtClean="0">
              <a:solidFill>
                <a:srgbClr val="E7E6E6">
                  <a:lumMod val="75000"/>
                </a:srgb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571" y="3405247"/>
            <a:ext cx="115475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“While 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decision science and data products call for some of the same skills, </a:t>
            </a:r>
            <a:r>
              <a:rPr lang="en-US" sz="2400" dirty="0">
                <a:solidFill>
                  <a:srgbClr val="DA49FF"/>
                </a:solidFill>
                <a:latin typeface="Lato Light" charset="0"/>
                <a:ea typeface="Lato Light" charset="0"/>
                <a:cs typeface="Lato Light" charset="0"/>
              </a:rPr>
              <a:t>it’s rare for data scientists to excel at both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 Decision science depends on business and product sense, systems thinking, and strong communication skills. Data products require machine learning knowledge and production-level engineering skills. If you have a small data science team, </a:t>
            </a:r>
            <a:r>
              <a:rPr lang="en-US" sz="2400" dirty="0">
                <a:solidFill>
                  <a:srgbClr val="DA49FF"/>
                </a:solidFill>
                <a:latin typeface="Lato Light" charset="0"/>
                <a:ea typeface="Lato Light" charset="0"/>
                <a:cs typeface="Lato Light" charset="0"/>
              </a:rPr>
              <a:t>you may need to find the rare superstars who can do both</a:t>
            </a:r>
            <a:r>
              <a:rPr lang="en-US" sz="2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 But you’ll benefit from specialization as you scale your team</a:t>
            </a:r>
            <a:r>
              <a:rPr lang="en-US" sz="2400" dirty="0" smtClean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.”</a:t>
            </a:r>
            <a:endParaRPr lang="en-US" sz="2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1668" y="5355030"/>
            <a:ext cx="3331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u="none" strike="noStrike" dirty="0" smtClean="0">
                <a:solidFill>
                  <a:schemeClr val="bg2">
                    <a:lumMod val="90000"/>
                  </a:schemeClr>
                </a:solidFill>
                <a:effectLst/>
                <a:latin typeface="Lato Thin" charset="0"/>
                <a:ea typeface="Lato Thin" charset="0"/>
                <a:cs typeface="Lato Thin" charset="0"/>
              </a:rPr>
              <a:t>Jeremy Stanley and Daniel Tunkelang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42925"/>
            <a:ext cx="11687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1" dirty="0" smtClean="0">
                <a:solidFill>
                  <a:srgbClr val="4D1E70"/>
                </a:solidFill>
                <a:latin typeface="Lato Black" charset="0"/>
                <a:ea typeface="Lato Black" charset="0"/>
                <a:cs typeface="Lato Black" charset="0"/>
              </a:rPr>
              <a:t>FURTHER READING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241" y="1924239"/>
            <a:ext cx="113399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Lato" charset="0"/>
                <a:ea typeface="Lato" charset="0"/>
                <a:cs typeface="Lato" charset="0"/>
                <a:hlinkClick r:id="rId3"/>
              </a:rPr>
              <a:t>Doing Data Science Right — Your Most Common Questions </a:t>
            </a:r>
            <a:r>
              <a:rPr lang="en-US" dirty="0" smtClean="0">
                <a:latin typeface="Lato" charset="0"/>
                <a:ea typeface="Lato" charset="0"/>
                <a:cs typeface="Lato" charset="0"/>
                <a:hlinkClick r:id="rId3"/>
              </a:rPr>
              <a:t>Answered [Jeremy </a:t>
            </a:r>
            <a:r>
              <a:rPr lang="en-US" dirty="0">
                <a:latin typeface="Lato" charset="0"/>
                <a:ea typeface="Lato" charset="0"/>
                <a:cs typeface="Lato" charset="0"/>
                <a:hlinkClick r:id="rId3"/>
              </a:rPr>
              <a:t>Stanley and Daniel </a:t>
            </a:r>
            <a:r>
              <a:rPr lang="en-US" dirty="0" smtClean="0">
                <a:latin typeface="Lato" charset="0"/>
                <a:ea typeface="Lato" charset="0"/>
                <a:cs typeface="Lato" charset="0"/>
                <a:hlinkClick r:id="rId3"/>
              </a:rPr>
              <a:t>Tunkelang]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3"/>
              </a:rPr>
              <a:t>http://firstround.com/review/doing-data-science-right-your-most-common-questions-answered/</a:t>
            </a:r>
            <a:endParaRPr lang="en-US" sz="1400" dirty="0" smtClean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endParaRPr lang="en-US" dirty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  <a:hlinkClick r:id="rId4"/>
              </a:rPr>
              <a:t>Maxims for Modelers [Arthur Geoffrion]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4"/>
              </a:rPr>
              <a:t>http://www.anderson.ucla.edu/faculty/</a:t>
            </a:r>
            <a:r>
              <a:rPr lang="en-US" sz="1400" dirty="0" err="1">
                <a:latin typeface="Lato Thin" charset="0"/>
                <a:ea typeface="Lato Thin" charset="0"/>
                <a:cs typeface="Lato Thin" charset="0"/>
                <a:hlinkClick r:id="rId4"/>
              </a:rPr>
              <a:t>art.geoffrion</a:t>
            </a:r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4"/>
              </a:rPr>
              <a:t>/home/docs/Gudmdlg2.htm</a:t>
            </a:r>
            <a:endParaRPr lang="en-US" sz="1400" dirty="0" smtClean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endParaRPr lang="en-US" dirty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  <a:hlinkClick r:id="rId5"/>
              </a:rPr>
              <a:t>Highly Effective Data Science Teams [Drew Harry]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5"/>
              </a:rPr>
              <a:t>https://</a:t>
            </a:r>
            <a:r>
              <a:rPr lang="en-US" sz="1400" dirty="0" smtClean="0">
                <a:latin typeface="Lato Thin" charset="0"/>
                <a:ea typeface="Lato Thin" charset="0"/>
                <a:cs typeface="Lato Thin" charset="0"/>
                <a:hlinkClick r:id="rId5"/>
              </a:rPr>
              <a:t>medium.com/mit-media-lab/highly-effective-data-science-teams-e90bb13bb709</a:t>
            </a:r>
            <a:endParaRPr lang="en-US" sz="1400" dirty="0" smtClean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endParaRPr lang="en-US" dirty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  <a:hlinkClick r:id="rId6"/>
              </a:rPr>
              <a:t>Data Engineering Architecture at Simple [Rob Story]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6"/>
              </a:rPr>
              <a:t>https://</a:t>
            </a:r>
            <a:r>
              <a:rPr lang="en-US" sz="1400" dirty="0" smtClean="0">
                <a:latin typeface="Lato Thin" charset="0"/>
                <a:ea typeface="Lato Thin" charset="0"/>
                <a:cs typeface="Lato Thin" charset="0"/>
                <a:hlinkClick r:id="rId6"/>
              </a:rPr>
              <a:t>github.com/wrobstory/DataEngArchSimple/blob/master/2016_03_29_SimpleDataArch_with_notes.pdf</a:t>
            </a:r>
            <a:endParaRPr lang="en-US" sz="1400" dirty="0" smtClean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endParaRPr lang="en-US" dirty="0">
              <a:latin typeface="Lato Thin" charset="0"/>
              <a:ea typeface="Lato Thin" charset="0"/>
              <a:cs typeface="Lato Thin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  <a:hlinkClick r:id="rId7"/>
              </a:rPr>
              <a:t>Data Science Team-Building and Optimization (talk) [Jeremy Stanley]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sz="1400" dirty="0">
                <a:latin typeface="Lato Thin" charset="0"/>
                <a:ea typeface="Lato Thin" charset="0"/>
                <a:cs typeface="Lato Thin" charset="0"/>
                <a:hlinkClick r:id="rId7"/>
              </a:rPr>
              <a:t>https://</a:t>
            </a:r>
            <a:r>
              <a:rPr lang="en-US" sz="1400" dirty="0" smtClean="0">
                <a:latin typeface="Lato Thin" charset="0"/>
                <a:ea typeface="Lato Thin" charset="0"/>
                <a:cs typeface="Lato Thin" charset="0"/>
                <a:hlinkClick r:id="rId7"/>
              </a:rPr>
              <a:t>www.youtube.com/watch?v=CqQyrkEvh_8</a:t>
            </a:r>
            <a:endParaRPr lang="en-US" sz="1400" dirty="0" smtClean="0">
              <a:latin typeface="Lato Thin" charset="0"/>
              <a:ea typeface="Lato Thin" charset="0"/>
              <a:cs typeface="Lato Thi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0" y="483325"/>
            <a:ext cx="6537713" cy="54991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5576" y="483325"/>
            <a:ext cx="4310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EASIEST</a:t>
            </a:r>
            <a:b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WITH A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TEAM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9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94449" y="483325"/>
            <a:ext cx="6537713" cy="5499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576" y="483325"/>
            <a:ext cx="4310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EASIEST</a:t>
            </a:r>
            <a:b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WITH A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TEAM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21" y="543481"/>
            <a:ext cx="6048168" cy="53788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94449" y="483325"/>
            <a:ext cx="6537713" cy="5499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576" y="483325"/>
            <a:ext cx="4310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EASIEST</a:t>
            </a:r>
            <a:b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</a:br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WITH A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TEAM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21" y="543481"/>
            <a:ext cx="6048168" cy="5378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555"/>
            <a:ext cx="5089304" cy="2778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450" y="483325"/>
            <a:ext cx="6542214" cy="54991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5576" y="483325"/>
            <a:ext cx="43107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DATA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SCIENCE</a:t>
            </a:r>
          </a:p>
          <a:p>
            <a:pPr algn="r"/>
            <a:r>
              <a:rPr lang="en-US" sz="4400" b="1" dirty="0" smtClean="0">
                <a:solidFill>
                  <a:srgbClr val="0081FF"/>
                </a:solidFill>
                <a:latin typeface="Lato Black" charset="0"/>
                <a:ea typeface="Lato Black" charset="0"/>
                <a:cs typeface="Lato Black" charset="0"/>
              </a:rPr>
              <a:t>IS</a:t>
            </a:r>
          </a:p>
          <a:p>
            <a:pPr algn="r"/>
            <a:r>
              <a:rPr lang="en-US" sz="4400" b="1" dirty="0" smtClean="0">
                <a:solidFill>
                  <a:srgbClr val="3EBEAD"/>
                </a:solidFill>
                <a:latin typeface="Lato Black" charset="0"/>
                <a:ea typeface="Lato Black" charset="0"/>
                <a:cs typeface="Lato Black" charset="0"/>
              </a:rPr>
              <a:t>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8629" y="6109855"/>
            <a:ext cx="4698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>
                    <a:alpha val="50000"/>
                  </a:prstClr>
                </a:solidFill>
                <a:latin typeface="Lato Light" charset="0"/>
                <a:ea typeface="Lato Light" charset="0"/>
                <a:cs typeface="Lato Light" charset="0"/>
              </a:rPr>
              <a:t>drewfustin@gmail.com | 7.5.2016 | PyData Chicago</a:t>
            </a:r>
            <a:endParaRPr lang="en-US" sz="1600" dirty="0">
              <a:solidFill>
                <a:prstClr val="white">
                  <a:alpha val="50000"/>
                </a:prst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B9A7-16B7-0E4E-B79C-6B67571CD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blic_template" id="{880018B9-1910-5D42-9D5D-3692AC46D7DB}" vid="{143BC5C3-21C9-5F44-A306-16B8F4F39C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</TotalTime>
  <Words>2075</Words>
  <Application>Microsoft Macintosh PowerPoint</Application>
  <PresentationFormat>Widescreen</PresentationFormat>
  <Paragraphs>528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Calibri</vt:lpstr>
      <vt:lpstr>Calibri Light</vt:lpstr>
      <vt:lpstr>Lato</vt:lpstr>
      <vt:lpstr>Lato Black</vt:lpstr>
      <vt:lpstr>Lato Hairline</vt:lpstr>
      <vt:lpstr>Lato Light</vt:lpstr>
      <vt:lpstr>Lato Medium</vt:lpstr>
      <vt:lpstr>Lato Semibold</vt:lpstr>
      <vt:lpstr>Lato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Fustin</dc:creator>
  <cp:lastModifiedBy>Drew Fustin</cp:lastModifiedBy>
  <cp:revision>114</cp:revision>
  <cp:lastPrinted>2016-07-05T14:35:22Z</cp:lastPrinted>
  <dcterms:created xsi:type="dcterms:W3CDTF">2016-07-04T01:37:48Z</dcterms:created>
  <dcterms:modified xsi:type="dcterms:W3CDTF">2016-07-05T16:17:53Z</dcterms:modified>
</cp:coreProperties>
</file>